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1"/>
  </p:notesMasterIdLst>
  <p:handoutMasterIdLst>
    <p:handoutMasterId r:id="rId22"/>
  </p:handoutMasterIdLst>
  <p:sldIdLst>
    <p:sldId id="256" r:id="rId2"/>
    <p:sldId id="257" r:id="rId3"/>
    <p:sldId id="294" r:id="rId4"/>
    <p:sldId id="295" r:id="rId5"/>
    <p:sldId id="296" r:id="rId6"/>
    <p:sldId id="297" r:id="rId7"/>
    <p:sldId id="299" r:id="rId8"/>
    <p:sldId id="298" r:id="rId9"/>
    <p:sldId id="300" r:id="rId10"/>
    <p:sldId id="301" r:id="rId11"/>
    <p:sldId id="303" r:id="rId12"/>
    <p:sldId id="302" r:id="rId13"/>
    <p:sldId id="304" r:id="rId14"/>
    <p:sldId id="306" r:id="rId15"/>
    <p:sldId id="308" r:id="rId16"/>
    <p:sldId id="309" r:id="rId17"/>
    <p:sldId id="311" r:id="rId18"/>
    <p:sldId id="310" r:id="rId19"/>
    <p:sldId id="293" r:id="rId20"/>
  </p:sldIdLst>
  <p:sldSz cx="9144000" cy="6858000" type="screen4x3"/>
  <p:notesSz cx="7077075" cy="93630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5987" autoAdjust="0"/>
    <p:restoredTop sz="94660"/>
  </p:normalViewPr>
  <p:slideViewPr>
    <p:cSldViewPr snapToGrid="0">
      <p:cViewPr varScale="1">
        <p:scale>
          <a:sx n="130" d="100"/>
          <a:sy n="130" d="100"/>
        </p:scale>
        <p:origin x="1056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08705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r">
              <a:defRPr sz="1200"/>
            </a:lvl1pPr>
          </a:lstStyle>
          <a:p>
            <a:fld id="{A241AC98-512A-4A35-865E-757B6C1F07A2}" type="datetimeFigureOut">
              <a:rPr lang="en-US" smtClean="0"/>
              <a:t>7/19/2016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08705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r">
              <a:defRPr sz="1200"/>
            </a:lvl1pPr>
          </a:lstStyle>
          <a:p>
            <a:fld id="{825528D0-251A-41BC-8967-C65EDA3BFD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1955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08705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r">
              <a:defRPr sz="1200"/>
            </a:lvl1pPr>
          </a:lstStyle>
          <a:p>
            <a:fld id="{3854CEE7-15DE-41D9-8CA2-D1E137B1D850}" type="datetimeFigureOut">
              <a:rPr lang="en-US" smtClean="0"/>
              <a:t>7/19/2016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31925" y="1169988"/>
            <a:ext cx="4213225" cy="31607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638" tIns="46319" rIns="92638" bIns="4631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7708" y="4505662"/>
            <a:ext cx="5661660" cy="3687031"/>
          </a:xfrm>
          <a:prstGeom prst="rect">
            <a:avLst/>
          </a:prstGeom>
        </p:spPr>
        <p:txBody>
          <a:bodyPr vert="horz" lIns="92638" tIns="46319" rIns="92638" bIns="4631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08705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r">
              <a:defRPr sz="1200"/>
            </a:lvl1pPr>
          </a:lstStyle>
          <a:p>
            <a:fld id="{76317BBA-0BC6-419B-B826-088209688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1921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7227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1424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7095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1168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6143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5588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5953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7461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1245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8344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0507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270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3511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6467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7600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3050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7984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8796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4FDDA-ABCA-40BA-9975-E0D9813D6353}" type="datetime1">
              <a:rPr lang="en-US" smtClean="0"/>
              <a:t>7/19/2016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70655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E1D5A-0E9C-4234-8101-7D03A627E047}" type="datetime1">
              <a:rPr lang="en-US" smtClean="0"/>
              <a:t>7/19/2016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55902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BDCFD1-916E-43F8-82AE-847A5C597407}" type="datetime1">
              <a:rPr lang="en-US" smtClean="0"/>
              <a:t>7/19/2016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7932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A23FBD-CC30-47B9-AAEF-9352C2B49A77}" type="datetime1">
              <a:rPr lang="en-US" smtClean="0"/>
              <a:t>7/19/2016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52618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CE3EE6-66B4-4BA5-A519-DBF2C2B1F177}" type="datetime1">
              <a:rPr lang="en-US" smtClean="0"/>
              <a:t>7/19/2016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095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9BC22D-AF68-411F-B815-467F4E1E6F7F}" type="datetime1">
              <a:rPr lang="en-US" smtClean="0"/>
              <a:t>7/19/2016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2927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4DAA3-81B6-4150-9666-800D021D6D0B}" type="datetime1">
              <a:rPr lang="en-US" smtClean="0"/>
              <a:t>7/19/2016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6537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9BD61-615A-4BDA-814B-0BC7DA5D9A6F}" type="datetime1">
              <a:rPr lang="en-US" smtClean="0"/>
              <a:t>7/19/2016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44194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FEF6D-6AEA-444D-99BC-5C6A5F166DE4}" type="datetime1">
              <a:rPr lang="en-US" smtClean="0"/>
              <a:t>7/19/2016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02740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8E7B5-D421-434E-A3A4-CC9D8FC286B2}" type="datetime1">
              <a:rPr lang="en-US" smtClean="0"/>
              <a:t>7/19/2016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8694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37BAC9-1CBB-4637-B145-A7BE894F5231}" type="datetime1">
              <a:rPr lang="en-US" smtClean="0"/>
              <a:t>7/19/2016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7983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01DD64-F421-4412-A812-57F989544817}" type="datetime1">
              <a:rPr lang="en-US" smtClean="0"/>
              <a:t>7/19/2016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0AD656-6FF9-465D-B7B0-1CD0DD39CD2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0969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root.cern.ch/" TargetMode="Externa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6211167" y="4534101"/>
            <a:ext cx="25207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Session 06</a:t>
            </a:r>
          </a:p>
          <a:p>
            <a:pPr algn="ctr"/>
            <a:r>
              <a:rPr lang="en-US" dirty="0"/>
              <a:t>Graphing with ROOT, Sampling Theory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711" y="783949"/>
            <a:ext cx="4399962" cy="225342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7837" y="2037842"/>
            <a:ext cx="3261090" cy="281002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645727" y="2694709"/>
            <a:ext cx="31726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Advanced</a:t>
            </a:r>
          </a:p>
          <a:p>
            <a:pPr algn="ctr"/>
            <a:r>
              <a:rPr lang="en-US" sz="2400" b="1" dirty="0"/>
              <a:t>Scientific Computing</a:t>
            </a:r>
          </a:p>
          <a:p>
            <a:pPr algn="ctr"/>
            <a:r>
              <a:rPr lang="en-US" sz="2400" b="1" dirty="0"/>
              <a:t>(SciComp 201)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6348" y="4712277"/>
            <a:ext cx="2447925" cy="18669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2618" y="4431247"/>
            <a:ext cx="2521527" cy="1670512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74026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Leveraging ROOT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10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0428" y="1611356"/>
            <a:ext cx="6563145" cy="4689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6242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Leveraging ROOT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11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2999" y="1512610"/>
            <a:ext cx="6718003" cy="479971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904318" y="4357838"/>
            <a:ext cx="26479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C:\root_v5.34.36\lib\*.lib;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6054212" y="3912465"/>
            <a:ext cx="169607" cy="50467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13941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Leveraging ROOT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12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1358" y="1425040"/>
            <a:ext cx="4581285" cy="5048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3353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ROOT and OOP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8326" y="1825625"/>
            <a:ext cx="8007349" cy="4184343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ROOT is an </a:t>
            </a:r>
            <a:r>
              <a:rPr lang="en-US" sz="2400" b="1" dirty="0">
                <a:solidFill>
                  <a:srgbClr val="0070C0"/>
                </a:solidFill>
              </a:rPr>
              <a:t>object-oriented</a:t>
            </a:r>
            <a:r>
              <a:rPr lang="en-US" sz="2400" dirty="0"/>
              <a:t> framework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Core capabilities are organized into </a:t>
            </a:r>
            <a:r>
              <a:rPr lang="en-US" sz="2400" b="1" dirty="0">
                <a:solidFill>
                  <a:srgbClr val="FF0000"/>
                </a:solidFill>
              </a:rPr>
              <a:t>hierarchy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ROOT custom data types all start with a capital </a:t>
            </a:r>
            <a:r>
              <a:rPr lang="en-US" sz="2400" b="1" dirty="0">
                <a:solidFill>
                  <a:srgbClr val="00B050"/>
                </a:solidFill>
              </a:rPr>
              <a:t>T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 err="1"/>
              <a:t>TApplication</a:t>
            </a:r>
            <a:r>
              <a:rPr lang="en-US" sz="2400" dirty="0"/>
              <a:t>, </a:t>
            </a:r>
            <a:r>
              <a:rPr lang="en-US" sz="2400" dirty="0" err="1"/>
              <a:t>TCanvas</a:t>
            </a:r>
            <a:r>
              <a:rPr lang="en-US" sz="2400" dirty="0"/>
              <a:t>, </a:t>
            </a:r>
            <a:r>
              <a:rPr lang="en-US" sz="2400" dirty="0" err="1"/>
              <a:t>TGraph</a:t>
            </a:r>
            <a:r>
              <a:rPr lang="en-US" sz="2400" dirty="0"/>
              <a:t>, </a:t>
            </a:r>
            <a:r>
              <a:rPr lang="en-US" sz="2400" dirty="0" err="1"/>
              <a:t>TFunction</a:t>
            </a:r>
            <a:r>
              <a:rPr lang="en-US" sz="2400" dirty="0"/>
              <a:t>, </a:t>
            </a:r>
            <a:r>
              <a:rPr lang="en-US" sz="2400" dirty="0" err="1"/>
              <a:t>THistogram</a:t>
            </a: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Note: ROOT uses “pointers” and the new() operator to construct objects on the heap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Pointers have an asterisk </a:t>
            </a:r>
            <a:r>
              <a:rPr lang="en-US" sz="2000" b="1" dirty="0">
                <a:solidFill>
                  <a:srgbClr val="FF0000"/>
                </a:solidFill>
              </a:rPr>
              <a:t>*</a:t>
            </a:r>
            <a:r>
              <a:rPr lang="en-US" sz="2000" dirty="0"/>
              <a:t> after the type name before the variable name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Calling methods on the object that a pointer “points to” is done using the </a:t>
            </a:r>
            <a:r>
              <a:rPr lang="en-US" sz="2000" b="1" dirty="0">
                <a:solidFill>
                  <a:srgbClr val="FF0000"/>
                </a:solidFill>
              </a:rPr>
              <a:t>-&gt;</a:t>
            </a:r>
            <a:r>
              <a:rPr lang="en-US" sz="2000" dirty="0"/>
              <a:t> operator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84466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14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847907" y="446567"/>
            <a:ext cx="2817628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Lab 1</a:t>
            </a:r>
          </a:p>
          <a:p>
            <a:pPr algn="ctr"/>
            <a:endParaRPr lang="en-US" sz="2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070C0"/>
                </a:solidFill>
              </a:rPr>
              <a:t>auto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TMath</a:t>
            </a:r>
            <a:r>
              <a:rPr lang="en-US" sz="2400" dirty="0"/>
              <a:t>::Pi()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TApplication</a:t>
            </a:r>
            <a:r>
              <a:rPr lang="en-US" sz="2400" dirty="0"/>
              <a:t>*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070C0"/>
                </a:solidFill>
              </a:rPr>
              <a:t>new()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 err="1">
                <a:solidFill>
                  <a:srgbClr val="7030A0"/>
                </a:solidFill>
              </a:rPr>
              <a:t>nullptr</a:t>
            </a:r>
            <a:endParaRPr lang="en-US" sz="2400" b="1" dirty="0">
              <a:solidFill>
                <a:srgbClr val="7030A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TCanvas</a:t>
            </a:r>
            <a:r>
              <a:rPr lang="en-US" sz="2400" dirty="0"/>
              <a:t>*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-&gt; operator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deltaX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period of wave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TGraph</a:t>
            </a:r>
            <a:r>
              <a:rPr lang="en-US" sz="2400" dirty="0"/>
              <a:t>*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string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to_string</a:t>
            </a:r>
            <a:r>
              <a:rPr lang="en-US" sz="2400" dirty="0"/>
              <a:t>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title.c_str</a:t>
            </a:r>
            <a:r>
              <a:rPr lang="en-US" sz="2400" dirty="0"/>
              <a:t>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theApp</a:t>
            </a:r>
            <a:r>
              <a:rPr lang="en-US" sz="2400" dirty="0"/>
              <a:t>-&gt;Run()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588" y="244550"/>
            <a:ext cx="5115770" cy="6384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7690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Lab 1 – Sinusoid Aliasing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8326" y="1825625"/>
            <a:ext cx="8007349" cy="1227291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What happens to the curve when the GCD(number of intervals, fundamental harmonic) &gt; 1?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What can be done to </a:t>
            </a:r>
            <a:r>
              <a:rPr lang="en-US" sz="2400" b="1" dirty="0"/>
              <a:t>n</a:t>
            </a:r>
            <a:r>
              <a:rPr lang="en-US" sz="2400" dirty="0"/>
              <a:t> minimize this effect?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15</a:t>
            </a:fld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624053" y="3328831"/>
            <a:ext cx="7891297" cy="2886370"/>
            <a:chOff x="624053" y="3328831"/>
            <a:chExt cx="7891297" cy="2886370"/>
          </a:xfrm>
        </p:grpSpPr>
        <p:grpSp>
          <p:nvGrpSpPr>
            <p:cNvPr id="9" name="Group 8"/>
            <p:cNvGrpSpPr/>
            <p:nvPr/>
          </p:nvGrpSpPr>
          <p:grpSpPr>
            <a:xfrm>
              <a:off x="624053" y="3328831"/>
              <a:ext cx="7891297" cy="2886370"/>
              <a:chOff x="684378" y="3052915"/>
              <a:chExt cx="7891297" cy="2886370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84378" y="3052916"/>
                <a:ext cx="3798419" cy="2886369"/>
              </a:xfrm>
              <a:prstGeom prst="rect">
                <a:avLst/>
              </a:prstGeom>
            </p:spPr>
          </p:pic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777256" y="3052915"/>
                <a:ext cx="3798419" cy="2886369"/>
              </a:xfrm>
              <a:prstGeom prst="rect">
                <a:avLst/>
              </a:prstGeom>
            </p:spPr>
          </p:pic>
        </p:grpSp>
        <p:sp>
          <p:nvSpPr>
            <p:cNvPr id="10" name="Oval 9"/>
            <p:cNvSpPr/>
            <p:nvPr/>
          </p:nvSpPr>
          <p:spPr>
            <a:xfrm>
              <a:off x="1607573" y="3996815"/>
              <a:ext cx="228600" cy="2286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5720637" y="3996815"/>
              <a:ext cx="228600" cy="2286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671869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16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916354" y="621408"/>
            <a:ext cx="306483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Lab 2</a:t>
            </a:r>
          </a:p>
          <a:p>
            <a:pPr algn="ctr"/>
            <a:endParaRPr lang="en-US" sz="2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seed_seq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default_random_engine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normal_distribution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TH1D*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Histogram, 1D, double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h1-&gt;Fill()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463" y="529779"/>
            <a:ext cx="5610166" cy="5703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0393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Lab 2 – Gaussian Normal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8326" y="1825625"/>
            <a:ext cx="8007349" cy="1227291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What happens to the curve as we increase the number of samples (i)?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What happens as you increase the standard deviation?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17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5273" y="3211273"/>
            <a:ext cx="4333454" cy="3292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4496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18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838" y="881468"/>
            <a:ext cx="8382324" cy="512880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877231" y="811161"/>
            <a:ext cx="796413" cy="39083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9086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Now you know…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3019" y="1825625"/>
            <a:ext cx="8188081" cy="4840898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ROOT is a set of open-source C++ libraries developed by a team of scientists at CERN  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ROOT is heavily used across the BNL – most science posters you see hung on the walls throughout the lab contain </a:t>
            </a:r>
            <a:r>
              <a:rPr lang="en-US" sz="2400" b="1" dirty="0">
                <a:solidFill>
                  <a:srgbClr val="FF0000"/>
                </a:solidFill>
              </a:rPr>
              <a:t>complex</a:t>
            </a:r>
            <a:r>
              <a:rPr lang="en-US" sz="2400" dirty="0"/>
              <a:t> graphs developed in ROOT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It would be very beneficial to develop skills with ROOT and to reference those skills on any internship application in DOE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To minimize aliasing (data loss) it is best to sample that data at a rate which is coprime to the fundamental harmonic (period) of a waveform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A normal probability distribution spreads out (flattens out) as its standard deviation increases</a:t>
            </a:r>
            <a:endParaRPr lang="en-US" sz="20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01241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Seminar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8326" y="1825625"/>
            <a:ext cx="8007349" cy="4184343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Understand the history and motivation for CERN developing ROOT – A Data Analysis Framework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Review how to link the ROOT libraries into a Visual Studio C++ application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Create a ROOT line graph from a sinusoid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Appreciate the affect of sampling rate on aliasing 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Create a ROOT histogram of a Gaussian normal distribution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79264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0930" y="415709"/>
            <a:ext cx="4361884" cy="151690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4646" y="415709"/>
            <a:ext cx="1390476" cy="139047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37066" y="2254495"/>
            <a:ext cx="5469869" cy="39063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842160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0930" y="415709"/>
            <a:ext cx="4361884" cy="151690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8681" y="2262448"/>
            <a:ext cx="7346639" cy="340093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910026" y="3090155"/>
            <a:ext cx="3095847" cy="523220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pPr algn="ctr"/>
            <a:r>
              <a:rPr lang="en-US" sz="2800" dirty="0">
                <a:hlinkClick r:id="rId5"/>
              </a:rPr>
              <a:t>https://root.cern.ch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9525664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367" y="1190692"/>
            <a:ext cx="8309266" cy="4476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4097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990" y="1216615"/>
            <a:ext cx="8194021" cy="4424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749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Leveraging ROOT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8326" y="1630813"/>
            <a:ext cx="3649713" cy="4184343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ROOT is already installed in your Amazon PC in the root folder of C:\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We will be using </a:t>
            </a:r>
            <a:r>
              <a:rPr lang="en-US" sz="2400" b="1" dirty="0"/>
              <a:t>Root v5.34.36</a:t>
            </a:r>
            <a:r>
              <a:rPr lang="en-US" sz="2400" dirty="0"/>
              <a:t> – the most current version of Root is v6.1 but that is not yet compatible with Visual Studio 2015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2679" y="1550561"/>
            <a:ext cx="2771429" cy="472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4724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Leveraging ROOT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8326" y="1630813"/>
            <a:ext cx="3649713" cy="4184343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We must tell the compiler where to find the ROOT header files (.h)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We must tell the linker where to find the ROOT libraries (.lib)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Right click on the project node in Solution Explorer, then select Properties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0967" y="1543572"/>
            <a:ext cx="3693965" cy="4466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3709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Leveraging ROOT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4673" y="1593463"/>
            <a:ext cx="6474654" cy="4625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7721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4371</TotalTime>
  <Words>513</Words>
  <Application>Microsoft Office PowerPoint</Application>
  <PresentationFormat>On-screen Show (4:3)</PresentationFormat>
  <Paragraphs>108</Paragraphs>
  <Slides>19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Office Theme</vt:lpstr>
      <vt:lpstr>PowerPoint Presentation</vt:lpstr>
      <vt:lpstr>Seminar Goals</vt:lpstr>
      <vt:lpstr>PowerPoint Presentation</vt:lpstr>
      <vt:lpstr>PowerPoint Presentation</vt:lpstr>
      <vt:lpstr>PowerPoint Presentation</vt:lpstr>
      <vt:lpstr>PowerPoint Presentation</vt:lpstr>
      <vt:lpstr>Leveraging ROOT</vt:lpstr>
      <vt:lpstr>Leveraging ROOT</vt:lpstr>
      <vt:lpstr>Leveraging ROOT</vt:lpstr>
      <vt:lpstr>Leveraging ROOT</vt:lpstr>
      <vt:lpstr>Leveraging ROOT</vt:lpstr>
      <vt:lpstr>Leveraging ROOT</vt:lpstr>
      <vt:lpstr>ROOT and OOP</vt:lpstr>
      <vt:lpstr>PowerPoint Presentation</vt:lpstr>
      <vt:lpstr>Lab 1 – Sinusoid Aliasing</vt:lpstr>
      <vt:lpstr>PowerPoint Presentation</vt:lpstr>
      <vt:lpstr>Lab 2 – Gaussian Normal</vt:lpstr>
      <vt:lpstr>PowerPoint Presentation</vt:lpstr>
      <vt:lpstr>Now you know…</vt:lpstr>
    </vt:vector>
  </TitlesOfParts>
  <Company>Personal Use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MSN Biersach</dc:creator>
  <cp:lastModifiedBy>David MSN Biersach</cp:lastModifiedBy>
  <cp:revision>633</cp:revision>
  <cp:lastPrinted>2015-06-01T00:45:11Z</cp:lastPrinted>
  <dcterms:created xsi:type="dcterms:W3CDTF">2014-09-21T17:58:26Z</dcterms:created>
  <dcterms:modified xsi:type="dcterms:W3CDTF">2016-07-19T08:15:57Z</dcterms:modified>
</cp:coreProperties>
</file>